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21"/>
  </p:notesMasterIdLst>
  <p:sldIdLst>
    <p:sldId id="293" r:id="rId2"/>
    <p:sldId id="256" r:id="rId3"/>
    <p:sldId id="257" r:id="rId4"/>
    <p:sldId id="298" r:id="rId5"/>
    <p:sldId id="258" r:id="rId6"/>
    <p:sldId id="260" r:id="rId7"/>
    <p:sldId id="263" r:id="rId8"/>
    <p:sldId id="283" r:id="rId9"/>
    <p:sldId id="287" r:id="rId10"/>
    <p:sldId id="265" r:id="rId11"/>
    <p:sldId id="267" r:id="rId12"/>
    <p:sldId id="276" r:id="rId13"/>
    <p:sldId id="269" r:id="rId14"/>
    <p:sldId id="281" r:id="rId15"/>
    <p:sldId id="270" r:id="rId16"/>
    <p:sldId id="299" r:id="rId17"/>
    <p:sldId id="278" r:id="rId18"/>
    <p:sldId id="27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7205" autoAdjust="0"/>
  </p:normalViewPr>
  <p:slideViewPr>
    <p:cSldViewPr snapToGrid="0">
      <p:cViewPr varScale="1">
        <p:scale>
          <a:sx n="70" d="100"/>
          <a:sy n="70" d="100"/>
        </p:scale>
        <p:origin x="669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5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 passend zu den Anforderungen der Zielgruppe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Informationen über das Team und die Tierheimat 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9C0443A1-9517-4014-8B58-EBCC660E5DF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Alle Tiere: Filterbare Liste der Tiere der Tierheimat </a:t>
          </a:r>
        </a:p>
      </dgm:t>
    </dgm:pt>
    <dgm:pt modelId="{21174AAB-06A2-47CC-8DB1-1A1A35384122}" type="parTrans" cxnId="{ECECFC32-C2FE-4288-B05F-815D4AF9128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e-DE"/>
        </a:p>
      </dgm:t>
    </dgm:pt>
    <dgm:pt modelId="{B84A4AF5-48B2-4992-A0CE-A774D47DA3FB}" type="sibTrans" cxnId="{ECECFC32-C2FE-4288-B05F-815D4AF9128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Button mit Verweis zu detaillierten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Untermenü: </a:t>
          </a:r>
          <a:r>
            <a:rPr lang="de-DE" dirty="0">
              <a:latin typeface="Comic Sans MS" panose="030F0702030302020204" pitchFamily="66" charset="0"/>
            </a:rPr>
            <a:t>Alle Tiere, Vermisste Tiere, Gefundene Tiere </a:t>
          </a: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Helfen, Spenden, Vermittlung, Tiere abgeben 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5621E8CB-DEB0-4F42-A8E9-70A6BB4CD4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Alle Tiere: Vermisste Tiere und gefundene Tiere</a:t>
          </a:r>
        </a:p>
      </dgm:t>
    </dgm:pt>
    <dgm:pt modelId="{41FF93B1-3D0D-406A-B167-6CCFC0001C4B}" type="parTrans" cxnId="{DA0C992A-BB1E-4FD4-8C8B-43C82657A7CC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054F5F8-5612-4B26-85A6-E9584CBBFB1B}" type="sibTrans" cxnId="{DA0C992A-BB1E-4FD4-8C8B-43C82657A7CC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Login: </a:t>
          </a:r>
          <a:r>
            <a:rPr lang="de-DE" dirty="0"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Button mit Verweis zu detaillierten Infos zu Artikeln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Exemplarische Darstellung der Tiere der Tierheimat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Untermenü: </a:t>
          </a:r>
          <a:r>
            <a:rPr lang="de-DE" dirty="0">
              <a:latin typeface="Comic Sans MS" panose="030F0702030302020204" pitchFamily="66" charset="0"/>
            </a:rPr>
            <a:t>Alle Tiere, Hunde, Katzen, Kleintiere, Exoten</a:t>
          </a:r>
        </a:p>
      </dgm:t>
    </dgm:pt>
    <dgm:pt modelId="{DCBFEB3F-06A4-4DB4-AD5A-30AB1DE0B773}" type="parTrans" cxnId="{578C990B-6C31-4EC3-96C9-7ED4148E9D21}">
      <dgm:prSet/>
      <dgm:spPr/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Login: </a:t>
          </a:r>
          <a:r>
            <a:rPr lang="de-DE" dirty="0"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738BF291-27D2-4A0D-869A-DF38F58B441A}" type="pres">
      <dgm:prSet presAssocID="{21174AAB-06A2-47CC-8DB1-1A1A35384122}" presName="Name13" presStyleLbl="parChTrans1D2" presStyleIdx="4" presStyleCnt="13"/>
      <dgm:spPr/>
    </dgm:pt>
    <dgm:pt modelId="{16570159-7E49-4AF1-B8EC-D0DE36EB68D5}" type="pres">
      <dgm:prSet presAssocID="{9C0443A1-9517-4014-8B58-EBCC660E5DF9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B5B0C725-5348-4B6F-9CFC-DC25DD82950E}" type="pres">
      <dgm:prSet presAssocID="{41FF93B1-3D0D-406A-B167-6CCFC0001C4B}" presName="Name13" presStyleLbl="parChTrans1D2" presStyleIdx="9" presStyleCnt="13"/>
      <dgm:spPr/>
    </dgm:pt>
    <dgm:pt modelId="{7B247E74-0519-49A3-922C-BA8B5B19554E}" type="pres">
      <dgm:prSet presAssocID="{5621E8CB-DEB0-4F42-A8E9-70A6BB4CD41F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DA0C992A-BB1E-4FD4-8C8B-43C82657A7CC}" srcId="{F0972A20-0544-408C-91DE-5125D933792A}" destId="{5621E8CB-DEB0-4F42-A8E9-70A6BB4CD41F}" srcOrd="1" destOrd="0" parTransId="{41FF93B1-3D0D-406A-B167-6CCFC0001C4B}" sibTransId="{E054F5F8-5612-4B26-85A6-E9584CBBFB1B}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ECECFC32-C2FE-4288-B05F-815D4AF9128A}" srcId="{F284D636-C44C-4F0A-A356-2F33AAE754E0}" destId="{9C0443A1-9517-4014-8B58-EBCC660E5DF9}" srcOrd="1" destOrd="0" parTransId="{21174AAB-06A2-47CC-8DB1-1A1A35384122}" sibTransId="{B84A4AF5-48B2-4992-A0CE-A774D47DA3FB}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A00E6983-5CD3-472A-9A65-C0E23A0238AE}" type="presOf" srcId="{9C0443A1-9517-4014-8B58-EBCC660E5DF9}" destId="{16570159-7E49-4AF1-B8EC-D0DE36EB68D5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04C89199-C07E-47B2-8798-47216B45D8E5}" type="presOf" srcId="{41FF93B1-3D0D-406A-B167-6CCFC0001C4B}" destId="{B5B0C725-5348-4B6F-9CFC-DC25DD82950E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7F0DD3A2-274C-48CB-884D-A85FC13739EC}" type="presOf" srcId="{21174AAB-06A2-47CC-8DB1-1A1A35384122}" destId="{738BF291-27D2-4A0D-869A-DF38F58B441A}" srcOrd="0" destOrd="0" presId="urn:microsoft.com/office/officeart/2005/8/layout/hierarchy3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A84351D6-06A7-4E42-B93C-6922B8E547AB}" type="presOf" srcId="{5621E8CB-DEB0-4F42-A8E9-70A6BB4CD41F}" destId="{7B247E74-0519-49A3-922C-BA8B5B19554E}" srcOrd="0" destOrd="0" presId="urn:microsoft.com/office/officeart/2005/8/layout/hierarchy3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2EBED727-8F87-4ED3-A230-765C813B99A7}" type="presParOf" srcId="{C3E129A3-EFB5-44A0-93AA-5C5644735AF7}" destId="{738BF291-27D2-4A0D-869A-DF38F58B441A}" srcOrd="2" destOrd="0" presId="urn:microsoft.com/office/officeart/2005/8/layout/hierarchy3"/>
    <dgm:cxn modelId="{C9766747-FC79-43EA-A0BA-0A067C30160F}" type="presParOf" srcId="{C3E129A3-EFB5-44A0-93AA-5C5644735AF7}" destId="{16570159-7E49-4AF1-B8EC-D0DE36EB68D5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DB215165-BEAC-4CAA-AECA-F2BE5B414F58}" type="presParOf" srcId="{93F1BDF2-5276-4D8B-AAEE-E51B0D6059E4}" destId="{B5B0C725-5348-4B6F-9CFC-DC25DD82950E}" srcOrd="2" destOrd="0" presId="urn:microsoft.com/office/officeart/2005/8/layout/hierarchy3"/>
    <dgm:cxn modelId="{4DA2AB12-50DE-4DDF-A22E-A5BAB16E323A}" type="presParOf" srcId="{93F1BDF2-5276-4D8B-AAEE-E51B0D6059E4}" destId="{7B247E74-0519-49A3-922C-BA8B5B19554E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mit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54C383-7AA5-4E13-9350-39E96C02B36B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D9AA1B-0A3A-4F44-A6C7-40D5A63E9BA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Grid-Layout</a:t>
          </a:r>
          <a:r>
            <a:rPr lang="de-DE" dirty="0"/>
            <a:t> zur Strukturierung  der Main, des Footers und zur Generierung der seitlichen Abstände</a:t>
          </a:r>
          <a:endParaRPr lang="en-US" dirty="0"/>
        </a:p>
      </dgm:t>
    </dgm:pt>
    <dgm:pt modelId="{7CFB7D14-6C4A-4B0F-8687-0F2AEF80C0B4}" type="parTrans" cxnId="{0CE35E6F-4348-44EE-838B-6E43C34128D7}">
      <dgm:prSet/>
      <dgm:spPr/>
      <dgm:t>
        <a:bodyPr/>
        <a:lstStyle/>
        <a:p>
          <a:endParaRPr lang="en-US"/>
        </a:p>
      </dgm:t>
    </dgm:pt>
    <dgm:pt modelId="{6E27CD5F-AE43-48F2-981D-7B1B8190427A}" type="sibTrans" cxnId="{0CE35E6F-4348-44EE-838B-6E43C34128D7}">
      <dgm:prSet/>
      <dgm:spPr/>
      <dgm:t>
        <a:bodyPr/>
        <a:lstStyle/>
        <a:p>
          <a:endParaRPr lang="en-US"/>
        </a:p>
      </dgm:t>
    </dgm:pt>
    <dgm:pt modelId="{9F32CD8D-9A3F-443E-AF5D-A2B317C95B6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Flexbox-Layout</a:t>
          </a:r>
          <a:r>
            <a:rPr lang="de-DE" dirty="0"/>
            <a:t> innerhalb der Main und Navigation für das Responsive Design </a:t>
          </a:r>
          <a:endParaRPr lang="en-US" dirty="0"/>
        </a:p>
      </dgm:t>
    </dgm:pt>
    <dgm:pt modelId="{81F8F879-00BD-4AA0-8B1D-0DBE34AA6D2C}" type="parTrans" cxnId="{48192CFF-628B-4823-8857-B014B68B1891}">
      <dgm:prSet/>
      <dgm:spPr/>
      <dgm:t>
        <a:bodyPr/>
        <a:lstStyle/>
        <a:p>
          <a:endParaRPr lang="en-US"/>
        </a:p>
      </dgm:t>
    </dgm:pt>
    <dgm:pt modelId="{636A28E3-0C60-48F9-B598-9D15ACE12986}" type="sibTrans" cxnId="{48192CFF-628B-4823-8857-B014B68B1891}">
      <dgm:prSet/>
      <dgm:spPr/>
      <dgm:t>
        <a:bodyPr/>
        <a:lstStyle/>
        <a:p>
          <a:endParaRPr lang="en-US"/>
        </a:p>
      </dgm:t>
    </dgm:pt>
    <dgm:pt modelId="{F3125671-194B-4C62-8522-D2EA0C042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Media Queries</a:t>
          </a:r>
          <a:r>
            <a:rPr lang="en-US" dirty="0"/>
            <a:t>, um </a:t>
          </a:r>
          <a:r>
            <a:rPr lang="en-AU" noProof="0" dirty="0"/>
            <a:t>Flexbox</a:t>
          </a:r>
          <a:r>
            <a:rPr lang="de-DE" noProof="0" dirty="0"/>
            <a:t>-Umbrüche bewusst zu beeinflussen </a:t>
          </a:r>
        </a:p>
      </dgm:t>
    </dgm:pt>
    <dgm:pt modelId="{A7F12586-E824-4465-ABFB-D29DBFC03F25}" type="parTrans" cxnId="{AAC55EE0-4B7F-4093-A26E-DAEB2E3C60DA}">
      <dgm:prSet/>
      <dgm:spPr/>
      <dgm:t>
        <a:bodyPr/>
        <a:lstStyle/>
        <a:p>
          <a:endParaRPr lang="de-DE"/>
        </a:p>
      </dgm:t>
    </dgm:pt>
    <dgm:pt modelId="{8C4E536D-1E7D-44E8-A51D-5AD06A72F6F2}" type="sibTrans" cxnId="{AAC55EE0-4B7F-4093-A26E-DAEB2E3C60DA}">
      <dgm:prSet/>
      <dgm:spPr/>
      <dgm:t>
        <a:bodyPr/>
        <a:lstStyle/>
        <a:p>
          <a:endParaRPr lang="de-DE"/>
        </a:p>
      </dgm:t>
    </dgm:pt>
    <dgm:pt modelId="{EFC874CE-AE9A-41D4-8136-35DFE7E44126}" type="pres">
      <dgm:prSet presAssocID="{3254C383-7AA5-4E13-9350-39E96C02B36B}" presName="root" presStyleCnt="0">
        <dgm:presLayoutVars>
          <dgm:dir/>
          <dgm:resizeHandles val="exact"/>
        </dgm:presLayoutVars>
      </dgm:prSet>
      <dgm:spPr/>
    </dgm:pt>
    <dgm:pt modelId="{088452CF-04D3-4FD0-8854-97BB7FDDC102}" type="pres">
      <dgm:prSet presAssocID="{D1D9AA1B-0A3A-4F44-A6C7-40D5A63E9BAD}" presName="compNode" presStyleCnt="0"/>
      <dgm:spPr/>
    </dgm:pt>
    <dgm:pt modelId="{FDA34255-FD8B-402C-A8EE-F3BD750083AE}" type="pres">
      <dgm:prSet presAssocID="{D1D9AA1B-0A3A-4F44-A6C7-40D5A63E9BAD}" presName="bgRect" presStyleLbl="bgShp" presStyleIdx="0" presStyleCnt="3"/>
      <dgm:spPr>
        <a:solidFill>
          <a:srgbClr val="D2EAB9"/>
        </a:solidFill>
        <a:ln>
          <a:solidFill>
            <a:srgbClr val="D2EAB9"/>
          </a:solidFill>
        </a:ln>
      </dgm:spPr>
    </dgm:pt>
    <dgm:pt modelId="{4212A4DD-09FC-4DA8-A39D-96EFDCE5A9B7}" type="pres">
      <dgm:prSet presAssocID="{D1D9AA1B-0A3A-4F44-A6C7-40D5A63E9BAD}" presName="iconRect" presStyleLbl="node1" presStyleIdx="0" presStyleCnt="3" custLinFactNeighborX="-13840" custLinFactNeighborY="-49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D8E7CB"/>
          </a:solidFill>
        </a:ln>
      </dgm:spPr>
    </dgm:pt>
    <dgm:pt modelId="{FF85091A-440D-4D7F-965B-83729D6D93E2}" type="pres">
      <dgm:prSet presAssocID="{D1D9AA1B-0A3A-4F44-A6C7-40D5A63E9BAD}" presName="spaceRect" presStyleCnt="0"/>
      <dgm:spPr/>
    </dgm:pt>
    <dgm:pt modelId="{774867E6-38ED-4D88-9F01-B17F7F56D81A}" type="pres">
      <dgm:prSet presAssocID="{D1D9AA1B-0A3A-4F44-A6C7-40D5A63E9BAD}" presName="parTx" presStyleLbl="revTx" presStyleIdx="0" presStyleCnt="3">
        <dgm:presLayoutVars>
          <dgm:chMax val="0"/>
          <dgm:chPref val="0"/>
        </dgm:presLayoutVars>
      </dgm:prSet>
      <dgm:spPr/>
    </dgm:pt>
    <dgm:pt modelId="{ACF9BD97-A0D6-45EF-9644-A2B911533197}" type="pres">
      <dgm:prSet presAssocID="{6E27CD5F-AE43-48F2-981D-7B1B8190427A}" presName="sibTrans" presStyleCnt="0"/>
      <dgm:spPr/>
    </dgm:pt>
    <dgm:pt modelId="{19380376-C822-4B16-B1AA-BCD9E9134827}" type="pres">
      <dgm:prSet presAssocID="{9F32CD8D-9A3F-443E-AF5D-A2B317C95B66}" presName="compNode" presStyleCnt="0"/>
      <dgm:spPr/>
    </dgm:pt>
    <dgm:pt modelId="{2BFC8819-5B0F-4AAF-9142-75AC37FE7C67}" type="pres">
      <dgm:prSet presAssocID="{9F32CD8D-9A3F-443E-AF5D-A2B317C95B66}" presName="bgRect" presStyleLbl="bgShp" presStyleIdx="1" presStyleCnt="3"/>
      <dgm:spPr>
        <a:solidFill>
          <a:srgbClr val="D2EAB9"/>
        </a:solidFill>
      </dgm:spPr>
    </dgm:pt>
    <dgm:pt modelId="{9E3815BA-323E-472E-8037-025C5210B8D0}" type="pres">
      <dgm:prSet presAssocID="{9F32CD8D-9A3F-443E-AF5D-A2B317C95B66}" presName="iconRect" presStyleLbl="node1" presStyleIdx="1" presStyleCnt="3" custLinFactNeighborX="2966" custLinFactNeighborY="9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ziegelwand mit einfarbiger Füllung"/>
        </a:ext>
      </dgm:extLst>
    </dgm:pt>
    <dgm:pt modelId="{A8E51471-70ED-46D3-A486-C34019F308BD}" type="pres">
      <dgm:prSet presAssocID="{9F32CD8D-9A3F-443E-AF5D-A2B317C95B66}" presName="spaceRect" presStyleCnt="0"/>
      <dgm:spPr/>
    </dgm:pt>
    <dgm:pt modelId="{AE28E185-0195-4BAE-80AA-E8752D28D77A}" type="pres">
      <dgm:prSet presAssocID="{9F32CD8D-9A3F-443E-AF5D-A2B317C95B66}" presName="parTx" presStyleLbl="revTx" presStyleIdx="1" presStyleCnt="3">
        <dgm:presLayoutVars>
          <dgm:chMax val="0"/>
          <dgm:chPref val="0"/>
        </dgm:presLayoutVars>
      </dgm:prSet>
      <dgm:spPr/>
    </dgm:pt>
    <dgm:pt modelId="{D5EDF45E-B3F1-4132-A463-838801562AD1}" type="pres">
      <dgm:prSet presAssocID="{636A28E3-0C60-48F9-B598-9D15ACE12986}" presName="sibTrans" presStyleCnt="0"/>
      <dgm:spPr/>
    </dgm:pt>
    <dgm:pt modelId="{10211CF6-D293-4933-9693-CE0445EA7ADD}" type="pres">
      <dgm:prSet presAssocID="{F3125671-194B-4C62-8522-D2EA0C04245D}" presName="compNode" presStyleCnt="0"/>
      <dgm:spPr/>
    </dgm:pt>
    <dgm:pt modelId="{64359687-229B-40B3-A8A6-FE48B6BE7791}" type="pres">
      <dgm:prSet presAssocID="{F3125671-194B-4C62-8522-D2EA0C04245D}" presName="bgRect" presStyleLbl="bgShp" presStyleIdx="2" presStyleCnt="3"/>
      <dgm:spPr>
        <a:solidFill>
          <a:srgbClr val="D2EAB9"/>
        </a:solidFill>
      </dgm:spPr>
    </dgm:pt>
    <dgm:pt modelId="{D62C814C-051A-453B-BDAB-A927EE6F2ACF}" type="pres">
      <dgm:prSet presAssocID="{F3125671-194B-4C62-8522-D2EA0C0424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Übertragen mit einfarbiger Füllung"/>
        </a:ext>
      </dgm:extLst>
    </dgm:pt>
    <dgm:pt modelId="{A6D4F836-11CA-4289-ACD3-322826E45533}" type="pres">
      <dgm:prSet presAssocID="{F3125671-194B-4C62-8522-D2EA0C04245D}" presName="spaceRect" presStyleCnt="0"/>
      <dgm:spPr/>
    </dgm:pt>
    <dgm:pt modelId="{F9F6A733-3951-4A30-9184-BC68113AFFFB}" type="pres">
      <dgm:prSet presAssocID="{F3125671-194B-4C62-8522-D2EA0C0424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F7D41A-EAA3-4BF4-A423-3E2664D9BDEE}" type="presOf" srcId="{F3125671-194B-4C62-8522-D2EA0C04245D}" destId="{F9F6A733-3951-4A30-9184-BC68113AFFFB}" srcOrd="0" destOrd="0" presId="urn:microsoft.com/office/officeart/2018/2/layout/IconVerticalSolidList"/>
    <dgm:cxn modelId="{B672C45E-9BE1-4316-8660-F5AB87B9620A}" type="presOf" srcId="{3254C383-7AA5-4E13-9350-39E96C02B36B}" destId="{EFC874CE-AE9A-41D4-8136-35DFE7E44126}" srcOrd="0" destOrd="0" presId="urn:microsoft.com/office/officeart/2018/2/layout/IconVerticalSolidList"/>
    <dgm:cxn modelId="{D2715545-AF68-4E86-8556-1F00BF87A168}" type="presOf" srcId="{9F32CD8D-9A3F-443E-AF5D-A2B317C95B66}" destId="{AE28E185-0195-4BAE-80AA-E8752D28D77A}" srcOrd="0" destOrd="0" presId="urn:microsoft.com/office/officeart/2018/2/layout/IconVerticalSolidList"/>
    <dgm:cxn modelId="{0CE35E6F-4348-44EE-838B-6E43C34128D7}" srcId="{3254C383-7AA5-4E13-9350-39E96C02B36B}" destId="{D1D9AA1B-0A3A-4F44-A6C7-40D5A63E9BAD}" srcOrd="0" destOrd="0" parTransId="{7CFB7D14-6C4A-4B0F-8687-0F2AEF80C0B4}" sibTransId="{6E27CD5F-AE43-48F2-981D-7B1B8190427A}"/>
    <dgm:cxn modelId="{0E13E58E-4C98-4016-924B-D5907F0B009E}" type="presOf" srcId="{D1D9AA1B-0A3A-4F44-A6C7-40D5A63E9BAD}" destId="{774867E6-38ED-4D88-9F01-B17F7F56D81A}" srcOrd="0" destOrd="0" presId="urn:microsoft.com/office/officeart/2018/2/layout/IconVerticalSolidList"/>
    <dgm:cxn modelId="{AAC55EE0-4B7F-4093-A26E-DAEB2E3C60DA}" srcId="{3254C383-7AA5-4E13-9350-39E96C02B36B}" destId="{F3125671-194B-4C62-8522-D2EA0C04245D}" srcOrd="2" destOrd="0" parTransId="{A7F12586-E824-4465-ABFB-D29DBFC03F25}" sibTransId="{8C4E536D-1E7D-44E8-A51D-5AD06A72F6F2}"/>
    <dgm:cxn modelId="{48192CFF-628B-4823-8857-B014B68B1891}" srcId="{3254C383-7AA5-4E13-9350-39E96C02B36B}" destId="{9F32CD8D-9A3F-443E-AF5D-A2B317C95B66}" srcOrd="1" destOrd="0" parTransId="{81F8F879-00BD-4AA0-8B1D-0DBE34AA6D2C}" sibTransId="{636A28E3-0C60-48F9-B598-9D15ACE12986}"/>
    <dgm:cxn modelId="{FA949058-7B15-4454-A136-216462C339F9}" type="presParOf" srcId="{EFC874CE-AE9A-41D4-8136-35DFE7E44126}" destId="{088452CF-04D3-4FD0-8854-97BB7FDDC102}" srcOrd="0" destOrd="0" presId="urn:microsoft.com/office/officeart/2018/2/layout/IconVerticalSolidList"/>
    <dgm:cxn modelId="{DA2174E4-F8F6-4DA0-85B4-7C9E899880BC}" type="presParOf" srcId="{088452CF-04D3-4FD0-8854-97BB7FDDC102}" destId="{FDA34255-FD8B-402C-A8EE-F3BD750083AE}" srcOrd="0" destOrd="0" presId="urn:microsoft.com/office/officeart/2018/2/layout/IconVerticalSolidList"/>
    <dgm:cxn modelId="{E2A6EDB4-BA3B-48C8-B617-F118BCEDE559}" type="presParOf" srcId="{088452CF-04D3-4FD0-8854-97BB7FDDC102}" destId="{4212A4DD-09FC-4DA8-A39D-96EFDCE5A9B7}" srcOrd="1" destOrd="0" presId="urn:microsoft.com/office/officeart/2018/2/layout/IconVerticalSolidList"/>
    <dgm:cxn modelId="{05B08E57-BEAB-4088-81F6-B631162BBCA1}" type="presParOf" srcId="{088452CF-04D3-4FD0-8854-97BB7FDDC102}" destId="{FF85091A-440D-4D7F-965B-83729D6D93E2}" srcOrd="2" destOrd="0" presId="urn:microsoft.com/office/officeart/2018/2/layout/IconVerticalSolidList"/>
    <dgm:cxn modelId="{68D450E9-7C5C-4A13-B472-B9ECB99491EC}" type="presParOf" srcId="{088452CF-04D3-4FD0-8854-97BB7FDDC102}" destId="{774867E6-38ED-4D88-9F01-B17F7F56D81A}" srcOrd="3" destOrd="0" presId="urn:microsoft.com/office/officeart/2018/2/layout/IconVerticalSolidList"/>
    <dgm:cxn modelId="{327EB224-D445-43E4-9D26-0D105A9A6709}" type="presParOf" srcId="{EFC874CE-AE9A-41D4-8136-35DFE7E44126}" destId="{ACF9BD97-A0D6-45EF-9644-A2B911533197}" srcOrd="1" destOrd="0" presId="urn:microsoft.com/office/officeart/2018/2/layout/IconVerticalSolidList"/>
    <dgm:cxn modelId="{41401013-5726-4B57-A003-90CFD6322AD6}" type="presParOf" srcId="{EFC874CE-AE9A-41D4-8136-35DFE7E44126}" destId="{19380376-C822-4B16-B1AA-BCD9E9134827}" srcOrd="2" destOrd="0" presId="urn:microsoft.com/office/officeart/2018/2/layout/IconVerticalSolidList"/>
    <dgm:cxn modelId="{F17BDC02-7C94-4047-835A-2B4A33F413E5}" type="presParOf" srcId="{19380376-C822-4B16-B1AA-BCD9E9134827}" destId="{2BFC8819-5B0F-4AAF-9142-75AC37FE7C67}" srcOrd="0" destOrd="0" presId="urn:microsoft.com/office/officeart/2018/2/layout/IconVerticalSolidList"/>
    <dgm:cxn modelId="{B99E4F72-E5DF-4570-BFD8-3CC904E1E7A0}" type="presParOf" srcId="{19380376-C822-4B16-B1AA-BCD9E9134827}" destId="{9E3815BA-323E-472E-8037-025C5210B8D0}" srcOrd="1" destOrd="0" presId="urn:microsoft.com/office/officeart/2018/2/layout/IconVerticalSolidList"/>
    <dgm:cxn modelId="{814F9AFD-9A2F-42B6-B425-C24716C86EDB}" type="presParOf" srcId="{19380376-C822-4B16-B1AA-BCD9E9134827}" destId="{A8E51471-70ED-46D3-A486-C34019F308BD}" srcOrd="2" destOrd="0" presId="urn:microsoft.com/office/officeart/2018/2/layout/IconVerticalSolidList"/>
    <dgm:cxn modelId="{F3E67578-7464-4E7F-8FE5-6800D212DD46}" type="presParOf" srcId="{19380376-C822-4B16-B1AA-BCD9E9134827}" destId="{AE28E185-0195-4BAE-80AA-E8752D28D77A}" srcOrd="3" destOrd="0" presId="urn:microsoft.com/office/officeart/2018/2/layout/IconVerticalSolidList"/>
    <dgm:cxn modelId="{D83BB35B-1765-49E0-B38E-BA2BE88C0994}" type="presParOf" srcId="{EFC874CE-AE9A-41D4-8136-35DFE7E44126}" destId="{D5EDF45E-B3F1-4132-A463-838801562AD1}" srcOrd="3" destOrd="0" presId="urn:microsoft.com/office/officeart/2018/2/layout/IconVerticalSolidList"/>
    <dgm:cxn modelId="{1C3B1681-3757-43AA-862A-33A84C6373CC}" type="presParOf" srcId="{EFC874CE-AE9A-41D4-8136-35DFE7E44126}" destId="{10211CF6-D293-4933-9693-CE0445EA7ADD}" srcOrd="4" destOrd="0" presId="urn:microsoft.com/office/officeart/2018/2/layout/IconVerticalSolidList"/>
    <dgm:cxn modelId="{45A4206D-2EC4-4BEC-BC26-9318FF315357}" type="presParOf" srcId="{10211CF6-D293-4933-9693-CE0445EA7ADD}" destId="{64359687-229B-40B3-A8A6-FE48B6BE7791}" srcOrd="0" destOrd="0" presId="urn:microsoft.com/office/officeart/2018/2/layout/IconVerticalSolidList"/>
    <dgm:cxn modelId="{7D08D9B7-5631-4639-96E7-C3287F5DFD98}" type="presParOf" srcId="{10211CF6-D293-4933-9693-CE0445EA7ADD}" destId="{D62C814C-051A-453B-BDAB-A927EE6F2ACF}" srcOrd="1" destOrd="0" presId="urn:microsoft.com/office/officeart/2018/2/layout/IconVerticalSolidList"/>
    <dgm:cxn modelId="{B707D74E-A7A5-4216-A8F1-65F42116566F}" type="presParOf" srcId="{10211CF6-D293-4933-9693-CE0445EA7ADD}" destId="{A6D4F836-11CA-4289-ACD3-322826E45533}" srcOrd="2" destOrd="0" presId="urn:microsoft.com/office/officeart/2018/2/layout/IconVerticalSolidList"/>
    <dgm:cxn modelId="{F8C769F6-FF74-42C8-A398-3A107B232B0F}" type="presParOf" srcId="{10211CF6-D293-4933-9693-CE0445EA7ADD}" destId="{F9F6A733-3951-4A30-9184-BC68113AFF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 passend zu den Anforderungen der Zielgruppe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Informationen über das Team und die Tierheimat 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Exemplarische Darstellung der Tiere der Tierheimat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>
              <a:latin typeface="Comic Sans MS" panose="030F0702030302020204" pitchFamily="66" charset="0"/>
            </a:rPr>
            <a:t>Untermenü: </a:t>
          </a:r>
          <a:r>
            <a:rPr lang="de-DE" sz="1000" kern="1200" dirty="0">
              <a:latin typeface="Comic Sans MS" panose="030F0702030302020204" pitchFamily="66" charset="0"/>
            </a:rPr>
            <a:t>Alle Tiere, Hunde, Katzen, Kleintiere, Exoten</a:t>
          </a:r>
        </a:p>
      </dsp:txBody>
      <dsp:txXfrm>
        <a:off x="2296548" y="1434110"/>
        <a:ext cx="1203367" cy="734955"/>
      </dsp:txXfrm>
    </dsp:sp>
    <dsp:sp modelId="{738BF291-27D2-4A0D-869A-DF38F58B441A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16570159-7E49-4AF1-B8EC-D0DE36EB68D5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Alle Tiere: Filterbare Liste der Tiere der Tierheimat 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Button mit Verweis zu detaillierten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Button mit Verweis zu detaillierten Infos zu Artikeln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>
              <a:latin typeface="Comic Sans MS" panose="030F0702030302020204" pitchFamily="66" charset="0"/>
            </a:rPr>
            <a:t>Untermenü: </a:t>
          </a:r>
          <a:r>
            <a:rPr lang="de-DE" sz="1000" kern="1200" dirty="0">
              <a:latin typeface="Comic Sans MS" panose="030F0702030302020204" pitchFamily="66" charset="0"/>
            </a:rPr>
            <a:t>Alle Tiere, Vermisste Tiere, Gefundene Tiere </a:t>
          </a:r>
        </a:p>
      </dsp:txBody>
      <dsp:txXfrm>
        <a:off x="6199983" y="1434110"/>
        <a:ext cx="1203367" cy="734955"/>
      </dsp:txXfrm>
    </dsp:sp>
    <dsp:sp modelId="{B5B0C725-5348-4B6F-9CFC-DC25DD82950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B247E74-0519-49A3-922C-BA8B5B19554E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Alle Tiere: Vermisste Tiere und gefundene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>
              <a:latin typeface="Comic Sans MS" panose="030F0702030302020204" pitchFamily="66" charset="0"/>
            </a:rPr>
            <a:t>Login: </a:t>
          </a:r>
          <a:r>
            <a:rPr lang="de-DE" sz="1000" kern="1200" dirty="0"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omic Sans MS" panose="030F0702030302020204" pitchFamily="66" charset="0"/>
            </a:rPr>
            <a:t>Helfen, Spenden, Vermittlung, Tiere abgeben 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>
              <a:latin typeface="Comic Sans MS" panose="030F0702030302020204" pitchFamily="66" charset="0"/>
            </a:rPr>
            <a:t>Login: </a:t>
          </a:r>
          <a:r>
            <a:rPr lang="de-DE" sz="1000" kern="1200" dirty="0"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mit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34255-FD8B-402C-A8EE-F3BD750083AE}">
      <dsp:nvSpPr>
        <dsp:cNvPr id="0" name=""/>
        <dsp:cNvSpPr/>
      </dsp:nvSpPr>
      <dsp:spPr>
        <a:xfrm>
          <a:off x="0" y="475"/>
          <a:ext cx="10515600" cy="1112015"/>
        </a:xfrm>
        <a:prstGeom prst="roundRect">
          <a:avLst>
            <a:gd name="adj" fmla="val 10000"/>
          </a:avLst>
        </a:prstGeom>
        <a:solidFill>
          <a:srgbClr val="D2EAB9"/>
        </a:solidFill>
        <a:ln>
          <a:solidFill>
            <a:srgbClr val="D2EAB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12A4DD-09FC-4DA8-A39D-96EFDCE5A9B7}">
      <dsp:nvSpPr>
        <dsp:cNvPr id="0" name=""/>
        <dsp:cNvSpPr/>
      </dsp:nvSpPr>
      <dsp:spPr>
        <a:xfrm>
          <a:off x="251738" y="220410"/>
          <a:ext cx="611608" cy="6116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D8E7CB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867E6-38ED-4D88-9F01-B17F7F56D81A}">
      <dsp:nvSpPr>
        <dsp:cNvPr id="0" name=""/>
        <dsp:cNvSpPr/>
      </dsp:nvSpPr>
      <dsp:spPr>
        <a:xfrm>
          <a:off x="1284377" y="475"/>
          <a:ext cx="9231222" cy="111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8" tIns="117688" rIns="117688" bIns="1176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Grid-Layout</a:t>
          </a:r>
          <a:r>
            <a:rPr lang="de-DE" sz="2500" kern="1200" dirty="0"/>
            <a:t> zur Strukturierung  der Main, des Footers und zur Generierung der seitlichen Abstände</a:t>
          </a:r>
          <a:endParaRPr lang="en-US" sz="2500" kern="1200" dirty="0"/>
        </a:p>
      </dsp:txBody>
      <dsp:txXfrm>
        <a:off x="1284377" y="475"/>
        <a:ext cx="9231222" cy="1112015"/>
      </dsp:txXfrm>
    </dsp:sp>
    <dsp:sp modelId="{2BFC8819-5B0F-4AAF-9142-75AC37FE7C67}">
      <dsp:nvSpPr>
        <dsp:cNvPr id="0" name=""/>
        <dsp:cNvSpPr/>
      </dsp:nvSpPr>
      <dsp:spPr>
        <a:xfrm>
          <a:off x="0" y="1390494"/>
          <a:ext cx="10515600" cy="1112015"/>
        </a:xfrm>
        <a:prstGeom prst="roundRect">
          <a:avLst>
            <a:gd name="adj" fmla="val 10000"/>
          </a:avLst>
        </a:prstGeom>
        <a:solidFill>
          <a:srgbClr val="D2EAB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3815BA-323E-472E-8037-025C5210B8D0}">
      <dsp:nvSpPr>
        <dsp:cNvPr id="0" name=""/>
        <dsp:cNvSpPr/>
      </dsp:nvSpPr>
      <dsp:spPr>
        <a:xfrm>
          <a:off x="354524" y="1646746"/>
          <a:ext cx="611608" cy="6116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28E185-0195-4BAE-80AA-E8752D28D77A}">
      <dsp:nvSpPr>
        <dsp:cNvPr id="0" name=""/>
        <dsp:cNvSpPr/>
      </dsp:nvSpPr>
      <dsp:spPr>
        <a:xfrm>
          <a:off x="1284377" y="1390494"/>
          <a:ext cx="9231222" cy="111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8" tIns="117688" rIns="117688" bIns="1176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Flexbox-Layout</a:t>
          </a:r>
          <a:r>
            <a:rPr lang="de-DE" sz="2500" kern="1200" dirty="0"/>
            <a:t> innerhalb der Main und Navigation für das Responsive Design </a:t>
          </a:r>
          <a:endParaRPr lang="en-US" sz="2500" kern="1200" dirty="0"/>
        </a:p>
      </dsp:txBody>
      <dsp:txXfrm>
        <a:off x="1284377" y="1390494"/>
        <a:ext cx="9231222" cy="1112015"/>
      </dsp:txXfrm>
    </dsp:sp>
    <dsp:sp modelId="{64359687-229B-40B3-A8A6-FE48B6BE7791}">
      <dsp:nvSpPr>
        <dsp:cNvPr id="0" name=""/>
        <dsp:cNvSpPr/>
      </dsp:nvSpPr>
      <dsp:spPr>
        <a:xfrm>
          <a:off x="0" y="2780513"/>
          <a:ext cx="10515600" cy="1112015"/>
        </a:xfrm>
        <a:prstGeom prst="roundRect">
          <a:avLst>
            <a:gd name="adj" fmla="val 10000"/>
          </a:avLst>
        </a:prstGeom>
        <a:solidFill>
          <a:srgbClr val="D2EAB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2C814C-051A-453B-BDAB-A927EE6F2ACF}">
      <dsp:nvSpPr>
        <dsp:cNvPr id="0" name=""/>
        <dsp:cNvSpPr/>
      </dsp:nvSpPr>
      <dsp:spPr>
        <a:xfrm>
          <a:off x="336384" y="3030716"/>
          <a:ext cx="611608" cy="6116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F6A733-3951-4A30-9184-BC68113AFFFB}">
      <dsp:nvSpPr>
        <dsp:cNvPr id="0" name=""/>
        <dsp:cNvSpPr/>
      </dsp:nvSpPr>
      <dsp:spPr>
        <a:xfrm>
          <a:off x="1284377" y="2780513"/>
          <a:ext cx="9231222" cy="111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8" tIns="117688" rIns="117688" bIns="11768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Media Queries</a:t>
          </a:r>
          <a:r>
            <a:rPr lang="en-US" sz="2500" kern="1200" dirty="0"/>
            <a:t>, um </a:t>
          </a:r>
          <a:r>
            <a:rPr lang="en-AU" sz="2500" kern="1200" noProof="0" dirty="0"/>
            <a:t>Flexbox</a:t>
          </a:r>
          <a:r>
            <a:rPr lang="de-DE" sz="2500" kern="1200" noProof="0" dirty="0"/>
            <a:t>-Umbrüche bewusst zu beeinflussen </a:t>
          </a:r>
        </a:p>
      </dsp:txBody>
      <dsp:txXfrm>
        <a:off x="1284377" y="2780513"/>
        <a:ext cx="9231222" cy="11120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BC018-1A62-4267-903C-357B0DD1E518}" type="datetimeFigureOut">
              <a:rPr lang="de-DE" smtClean="0"/>
              <a:t>07.07.2024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Anekdote Manfred</a:t>
            </a:r>
          </a:p>
          <a:p>
            <a:pPr marL="0" indent="0">
              <a:buFontTx/>
              <a:buNone/>
            </a:pPr>
            <a:r>
              <a:rPr lang="de-DE" dirty="0"/>
              <a:t>- Deswegen dafür entscheiden eine Tierheim Website zu gestalten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Parallel zur Arbeit am Logo haben wir uns individuell mit der Gestaltung der Website auseinandergesetzt </a:t>
            </a:r>
          </a:p>
          <a:p>
            <a:pPr marL="0" indent="0">
              <a:buFontTx/>
              <a:buNone/>
            </a:pPr>
            <a:r>
              <a:rPr lang="de-DE" dirty="0"/>
              <a:t>Unsere Ergebnisse variierten in einigen Punkten</a:t>
            </a:r>
          </a:p>
          <a:p>
            <a:pPr marL="0" indent="0">
              <a:buFontTx/>
              <a:buNone/>
            </a:pPr>
            <a:r>
              <a:rPr lang="de-DE" dirty="0"/>
              <a:t>In gemeinsamere Absprache haben wir uns dann für folgende Layoutvariation entschieden: </a:t>
            </a:r>
          </a:p>
          <a:p>
            <a:pPr marL="171450" indent="-171450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71450" indent="-171450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Für die Implementierung haben wir für den Aufbau der Website folgende Layouts verwendet: 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57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Die Aufgaben der Website wurden wie folgt durchgeführt: </a:t>
            </a:r>
          </a:p>
          <a:p>
            <a:pPr marL="0" indent="0">
              <a:buFontTx/>
              <a:buNone/>
            </a:pPr>
            <a:r>
              <a:rPr lang="de-DE" dirty="0"/>
              <a:t>- Haben alle am Entwurf der Wireframes gearbeitet </a:t>
            </a:r>
          </a:p>
          <a:p>
            <a:pPr marL="0" indent="0">
              <a:buFontTx/>
              <a:buNone/>
            </a:pPr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71450" indent="-171450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71450" indent="-171450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Rückmeldung zur Website: </a:t>
            </a:r>
          </a:p>
          <a:p>
            <a:pPr marL="0" indent="0">
              <a:buFontTx/>
              <a:buNone/>
            </a:pPr>
            <a:r>
              <a:rPr lang="de-DE" dirty="0"/>
              <a:t>Struktur: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Anmerkung: Telefonnummer im Header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Gut Strukturiert, Personen haben Themen direkt finden können</a:t>
            </a:r>
          </a:p>
          <a:p>
            <a:pPr marL="0" indent="0">
              <a:buFontTx/>
              <a:buNone/>
            </a:pPr>
            <a:r>
              <a:rPr lang="de-DE" dirty="0"/>
              <a:t>Nutzerfreundlichkeit </a:t>
            </a:r>
          </a:p>
          <a:p>
            <a:pPr marL="0" indent="0">
              <a:buFontTx/>
              <a:buNone/>
            </a:pPr>
            <a:r>
              <a:rPr lang="de-DE" dirty="0"/>
              <a:t>- Infos über die Anlagen des Tierheimes fehlen, Kastrationspflicht </a:t>
            </a:r>
            <a:r>
              <a:rPr lang="de-DE" dirty="0">
                <a:sym typeface="Wingdings" panose="05000000000000000000" pitchFamily="2" charset="2"/>
              </a:rPr>
              <a:t> darauf sind wir eingegangen und haben umgesetzt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Design: 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Schrift veraltet (2 befragte Person), Schrift gut (1 befragte Person) </a:t>
            </a:r>
            <a:r>
              <a:rPr lang="de-DE" dirty="0">
                <a:sym typeface="Wingdings" panose="05000000000000000000" pitchFamily="2" charset="2"/>
              </a:rPr>
              <a:t> hohen wiedererkennungswert der Website durch Schriftart </a:t>
            </a:r>
          </a:p>
          <a:p>
            <a:pPr marL="171450" indent="-171450">
              <a:buFontTx/>
              <a:buChar char="-"/>
            </a:pPr>
            <a:r>
              <a:rPr lang="de-DE" dirty="0"/>
              <a:t>Hat Interesse weiter zu schauen und auf Website zu verweilen </a:t>
            </a:r>
          </a:p>
          <a:p>
            <a:pPr marL="0" indent="0">
              <a:buFontTx/>
              <a:buNone/>
            </a:pPr>
            <a:r>
              <a:rPr lang="de-DE" dirty="0"/>
              <a:t>Funktion: 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Vermisst/Gefunden Formular und Helfen- Formular gut, da so schnell und leicht kommunizieren, ohne extra anzurufen zu bestimmten Zeiten, ….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Dankes- Nachricht an das Tierheim, wenn vermisstes Tier vom Nutzer gelöscht wird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Wir haben eine strukturierte Website geschaffen, die: </a:t>
            </a:r>
          </a:p>
          <a:p>
            <a:pPr marL="0" indent="0">
              <a:buFontTx/>
              <a:buNone/>
            </a:pPr>
            <a:r>
              <a:rPr lang="de-DE" dirty="0"/>
              <a:t>- An die Anforderungen der Zielgruppen angepasst ist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responive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pPr marL="0" indent="0">
              <a:buFontTx/>
              <a:buNone/>
            </a:pPr>
            <a:r>
              <a:rPr lang="de-DE" dirty="0"/>
              <a:t>Wir haben eine gestalterisch ansprechende Website entworfen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pPr marL="0" indent="0">
              <a:buFontTx/>
              <a:buNone/>
            </a:pPr>
            <a:r>
              <a:rPr lang="de-DE" dirty="0"/>
              <a:t>Außerdem haben wir verschiedene Funktionen eingebaut, wie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Möglichkeit sich einzuloggen und Formulare auszufüllen 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Eine Filterbare Tierübersicht, dessen Funktion wir im nächsten Semester umsetzten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Sowie eine Löschfunktion von Tieren die der Nutzer selbst vermisst oder gefunden gemeldet hat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Klare Projektplanung </a:t>
            </a:r>
          </a:p>
          <a:p>
            <a:pPr marL="171450" indent="-171450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nach Finish Optimierung der Seiten zeitaufwändig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Überprüfung, ob sich Dopplungen in CSS ausschließen lassen durch Verwendung dieser in mainCSS auch sehr zeitaufwändig 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Kommunikation und Teamarbeit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regelmäßige Meetings und Absprachen haben geholfen Missverständnisse zu vermieden und Zusammenhalt zu fördern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Flexibilität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Haben festgestellt, dass flexibel auf Probleme zu reagieren und um die Ecke Denken wichtig ist um ein Problem möglichst effektiv zu Lösen </a:t>
            </a:r>
          </a:p>
          <a:p>
            <a:pPr marL="0" indent="0">
              <a:buFontTx/>
              <a:buNone/>
            </a:pPr>
            <a:r>
              <a:rPr lang="de-DE" dirty="0"/>
              <a:t>Technische Herausforderungen meistern 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Anfangs haben wir uns die Websites von den Tierheimen Jena, Erfurt und Leipzig angeschaut. </a:t>
            </a:r>
          </a:p>
          <a:p>
            <a:pPr marL="0" indent="0">
              <a:buFontTx/>
              <a:buNone/>
            </a:pPr>
            <a:r>
              <a:rPr lang="de-DE" dirty="0"/>
              <a:t>Wir haben die drei Websites basierend auf den Kriterien Struktur, Benutzerfreundlichkeit, Design und Funktionen analysiert und daraus Rückschlüsse auf unsere eigene Website getroffen. 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94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Aus der Analyse der Websites haben wir folgende Erkenntnisse abgeleitet: </a:t>
            </a:r>
          </a:p>
          <a:p>
            <a:pPr marL="0" indent="0">
              <a:buFontTx/>
              <a:buNone/>
            </a:pPr>
            <a:r>
              <a:rPr lang="de-DE" dirty="0"/>
              <a:t>Zusammenfassend lässt sich sagen </a:t>
            </a:r>
          </a:p>
          <a:p>
            <a:pPr marL="171450" indent="-171450">
              <a:buFontTx/>
              <a:buChar char="-"/>
            </a:pPr>
            <a:r>
              <a:rPr lang="de-DE" dirty="0"/>
              <a:t>Struktur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allen Seiten gut durchdachte, übersichtlich Struktur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Menü oben ausgerichtet  (alle Seiten)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ähnlich sehr übersichtliche Navigationspunkte (Startseite, Tiere, Aktuelles, Helfen/Unterstützung, …) </a:t>
            </a:r>
          </a:p>
          <a:p>
            <a:pPr marL="171450" indent="-171450">
              <a:buFontTx/>
              <a:buChar char="-"/>
            </a:pPr>
            <a:r>
              <a:rPr lang="de-DE" dirty="0"/>
              <a:t>Nutzerfreundlichkeit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Gute Bedienbarkeit durch klare Struktur und interaktive Elemente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Interaktive Elemente vorhanden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Funktionen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Alle Seiten verschiedene Funktionen eingebaut: Suchfunktionen nach Tierarten, Kontaktformulare, 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Design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Tierheim Erfurt: unter anderem Farbschema zu viele Grüntöne, die aber nicht einem Farbeschema entspringen,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Tierheim Leipzig: beim Scrollen Überschrift durch die Navigation und Header noch sichtbar </a:t>
            </a:r>
            <a:r>
              <a:rPr lang="de-DE" dirty="0">
                <a:sym typeface="Wingdings" panose="05000000000000000000" pitchFamily="2" charset="2"/>
              </a:rPr>
              <a:t> Header mit Navigation zu groß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Tierheim Jena positiv: sauberes und gut strukturiertes Design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14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dieser Voranalyse haben wir uns für das Projekt folgende Ziele gesteckt: </a:t>
            </a:r>
          </a:p>
          <a:p>
            <a:pPr marL="0" indent="0">
              <a:buFontTx/>
              <a:buNone/>
            </a:pPr>
            <a:r>
              <a:rPr lang="de-DE" dirty="0"/>
              <a:t>Website die folgende Aspekte beachtet: </a:t>
            </a:r>
          </a:p>
          <a:p>
            <a:pPr marL="171450" indent="-171450">
              <a:buFontTx/>
              <a:buChar char="-"/>
            </a:pPr>
            <a:r>
              <a:rPr lang="de-DE" dirty="0"/>
              <a:t>Struktur die den verschiedenen Zielgruppen gerecht wird </a:t>
            </a:r>
            <a:r>
              <a:rPr lang="de-DE" dirty="0">
                <a:sym typeface="Wingdings" panose="05000000000000000000" pitchFamily="2" charset="2"/>
              </a:rPr>
              <a:t> übersichtliches Menü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pPr marL="0" indent="0">
              <a:buFontTx/>
              <a:buNone/>
            </a:pPr>
            <a:r>
              <a:rPr lang="de-DE" dirty="0"/>
              <a:t>Nutzerfreundlichkeit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Nutzer hat überblick über Seite und weiß wo er was finden kann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pPr marL="0" indent="0">
              <a:buFontTx/>
              <a:buNone/>
            </a:pPr>
            <a:r>
              <a:rPr lang="de-DE" dirty="0"/>
              <a:t>Eine Website die vom Design her: </a:t>
            </a:r>
          </a:p>
          <a:p>
            <a:pPr marL="171450" indent="-171450">
              <a:buFontTx/>
              <a:buChar char="-"/>
            </a:pPr>
            <a:r>
              <a:rPr lang="de-DE" dirty="0"/>
              <a:t>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Struktur der Seite passend zu unserer Zielgruppe aufzubauen, haben wir uns folgende Fragen gestellt: 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 sehen unsere Zielgruppen der Website aus? </a:t>
            </a:r>
          </a:p>
          <a:p>
            <a:pPr marL="171450" indent="-171450">
              <a:buFontTx/>
              <a:buChar char="-"/>
            </a:pPr>
            <a:r>
              <a:rPr lang="de-DE" dirty="0"/>
              <a:t>Welche Website-Struktur und -Inhalte resultieren daraus?</a:t>
            </a:r>
          </a:p>
          <a:p>
            <a:pPr marL="0" indent="0">
              <a:buFontTx/>
              <a:buNone/>
            </a:pPr>
            <a:r>
              <a:rPr lang="de-DE" dirty="0"/>
              <a:t>Aufgrund der Zeit werden nicht auf alles eingehen, aber z.B.</a:t>
            </a:r>
          </a:p>
          <a:p>
            <a:pPr marL="0" indent="0">
              <a:buFontTx/>
              <a:buNone/>
            </a:pPr>
            <a:r>
              <a:rPr lang="de-DE" dirty="0"/>
              <a:t>- Zielgruppe von Personen, die Tiere adoptieren wollen </a:t>
            </a:r>
            <a:r>
              <a:rPr lang="de-DE" dirty="0">
                <a:sym typeface="Wingdings" panose="05000000000000000000" pitchFamily="2" charset="2"/>
              </a:rPr>
              <a:t> brauchen Übersicht über alle Tiere und Infos zum Vermittlungsablauf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1" dirty="0"/>
              <a:t>Zielstellung Logoentwurf: 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pPr marL="0" indent="0">
              <a:buFontTx/>
              <a:buNone/>
            </a:pPr>
            <a:r>
              <a:rPr lang="de-DE" b="1" dirty="0"/>
              <a:t>Umgesetzt durch folgenden Gestaltungsmerkmalen: </a:t>
            </a:r>
          </a:p>
          <a:p>
            <a:pPr marL="0" indent="0">
              <a:buFontTx/>
              <a:buNone/>
            </a:pPr>
            <a:r>
              <a:rPr lang="de-DE" b="1" dirty="0"/>
              <a:t>Schriftart ist weich und abgerundet: 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pPr marL="0" indent="0">
              <a:buFontTx/>
              <a:buNone/>
            </a:pPr>
            <a:r>
              <a:rPr lang="de-DE" b="1" dirty="0"/>
              <a:t>Farbschema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pPr marL="0" indent="0">
              <a:buFontTx/>
              <a:buNone/>
            </a:pPr>
            <a:r>
              <a:rPr lang="de-DE" b="1" dirty="0"/>
              <a:t>Einbindung von Tieren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pPr marL="0" indent="0">
              <a:buFontTx/>
              <a:buNone/>
            </a:pPr>
            <a:r>
              <a:rPr lang="de-DE" b="1" dirty="0"/>
              <a:t>(Klarheit und Einfachheit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mp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.svg"/><Relationship Id="rId4" Type="http://schemas.openxmlformats.org/officeDocument/2006/relationships/diagramLayout" Target="../diagrams/layout9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2.svg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F4873F6D-CEDB-F389-4FAD-BBD903711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67400" y="6187900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0636B01-5669-17D3-4964-B80D3F9C9077}"/>
              </a:ext>
            </a:extLst>
          </p:cNvPr>
          <p:cNvCxnSpPr>
            <a:cxnSpLocks/>
          </p:cNvCxnSpPr>
          <p:nvPr/>
        </p:nvCxnSpPr>
        <p:spPr>
          <a:xfrm>
            <a:off x="4448041" y="651338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7AAB16F-D4B4-4A76-5B48-886F2673CF59}"/>
              </a:ext>
            </a:extLst>
          </p:cNvPr>
          <p:cNvCxnSpPr>
            <a:cxnSpLocks/>
          </p:cNvCxnSpPr>
          <p:nvPr/>
        </p:nvCxnSpPr>
        <p:spPr>
          <a:xfrm>
            <a:off x="6576951" y="651338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" t="579" r="461" b="27772"/>
          <a:stretch/>
        </p:blipFill>
        <p:spPr>
          <a:xfrm>
            <a:off x="663575" y="0"/>
            <a:ext cx="1086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A0146257-D6FB-F3B6-683E-F1DE2C89E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629093"/>
              </p:ext>
            </p:extLst>
          </p:nvPr>
        </p:nvGraphicFramePr>
        <p:xfrm>
          <a:off x="838199" y="1673225"/>
          <a:ext cx="10515600" cy="3893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48935033-E003-A4E4-9E9D-FD09DE5A0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A6F1F88-7AEB-EDDD-19E3-ABAC8149030A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781DF30-AC6B-2314-0DE4-81D0A9506FE8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5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Befragung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Flexibilität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1939788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44E723C6-1736-FBF7-2317-0A0BC1212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3CAE39C-D9E8-927A-D32A-547F55BA74C6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589024D-5056-EDCC-1A74-A54646BA09D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Grafik 17" descr="Ein Bild, das Text, Säugetier, Nagetier, Hamster enthält.&#10;&#10;Automatisch generierte Beschreibung">
            <a:extLst>
              <a:ext uri="{FF2B5EF4-FFF2-40B4-BE49-F238E27FC236}">
                <a16:creationId xmlns:a16="http://schemas.microsoft.com/office/drawing/2014/main" id="{A058D427-E6A8-D9B3-26CA-4AB981554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2" r="6261"/>
          <a:stretch/>
        </p:blipFill>
        <p:spPr>
          <a:xfrm>
            <a:off x="1480457" y="80913"/>
            <a:ext cx="9231086" cy="67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2" y="455023"/>
            <a:ext cx="5695041" cy="991600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Ist-Stand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E646092-BF5E-6AC5-BDD5-2BD862EC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1" b="28769"/>
          <a:stretch/>
        </p:blipFill>
        <p:spPr>
          <a:xfrm>
            <a:off x="6669312" y="157216"/>
            <a:ext cx="4608286" cy="2832170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0342C26-4507-9C02-6A2D-31584405EE83}"/>
              </a:ext>
            </a:extLst>
          </p:cNvPr>
          <p:cNvCxnSpPr>
            <a:cxnSpLocks/>
          </p:cNvCxnSpPr>
          <p:nvPr/>
        </p:nvCxnSpPr>
        <p:spPr>
          <a:xfrm>
            <a:off x="2173990" y="166097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Ein Bild, das Säugetier, Text, Nagetier, Schnauze enthält.&#10;&#10;Automatisch generierte Beschreibung">
            <a:extLst>
              <a:ext uri="{FF2B5EF4-FFF2-40B4-BE49-F238E27FC236}">
                <a16:creationId xmlns:a16="http://schemas.microsoft.com/office/drawing/2014/main" id="{4BD35C33-E0BC-5414-4715-92F4E888E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4" t="833" r="3159"/>
          <a:stretch/>
        </p:blipFill>
        <p:spPr>
          <a:xfrm>
            <a:off x="6669312" y="3094579"/>
            <a:ext cx="4403813" cy="3218188"/>
          </a:xfrm>
          <a:prstGeom prst="rect">
            <a:avLst/>
          </a:prstGeom>
        </p:spPr>
      </p:pic>
      <p:pic>
        <p:nvPicPr>
          <p:cNvPr id="10" name="Grafik 9" descr="Ein Bild, das Text, Screenshot, Hunderasse, Säugetier enthält.&#10;&#10;Automatisch generierte Beschreibung">
            <a:extLst>
              <a:ext uri="{FF2B5EF4-FFF2-40B4-BE49-F238E27FC236}">
                <a16:creationId xmlns:a16="http://schemas.microsoft.com/office/drawing/2014/main" id="{833455B3-6313-D530-EE3C-1258CA8DF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9" y="2272527"/>
            <a:ext cx="4608286" cy="3319528"/>
          </a:xfrm>
          <a:prstGeom prst="rect">
            <a:avLst/>
          </a:prstGeom>
        </p:spPr>
      </p:pic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E6E74D47-5351-A6F2-E70E-D27C731A0D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0DE404A-82F7-097D-A8A4-2E7133B1D7D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0B0DD2-C47E-0020-9790-451378848E1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633216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F0B428E-179C-5993-6657-028DD2CC8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97945"/>
              </p:ext>
            </p:extLst>
          </p:nvPr>
        </p:nvGraphicFramePr>
        <p:xfrm>
          <a:off x="400162" y="1768489"/>
          <a:ext cx="11460780" cy="38753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73860">
                  <a:extLst>
                    <a:ext uri="{9D8B030D-6E8A-4147-A177-3AD203B41FA5}">
                      <a16:colId xmlns:a16="http://schemas.microsoft.com/office/drawing/2014/main" val="1221600857"/>
                    </a:ext>
                  </a:extLst>
                </a:gridCol>
                <a:gridCol w="6086920">
                  <a:extLst>
                    <a:ext uri="{9D8B030D-6E8A-4147-A177-3AD203B41FA5}">
                      <a16:colId xmlns:a16="http://schemas.microsoft.com/office/drawing/2014/main" val="3270461147"/>
                    </a:ext>
                  </a:extLst>
                </a:gridCol>
              </a:tblGrid>
              <a:tr h="581595">
                <a:tc>
                  <a:txBody>
                    <a:bodyPr/>
                    <a:lstStyle/>
                    <a:p>
                      <a:r>
                        <a:rPr lang="de-DE" dirty="0"/>
                        <a:t>Zielgruppen </a:t>
                      </a:r>
                      <a:endParaRPr lang="de-DE" dirty="0">
                        <a:solidFill>
                          <a:srgbClr val="83B25B"/>
                        </a:solidFill>
                      </a:endParaRPr>
                    </a:p>
                    <a:p>
                      <a:r>
                        <a:rPr lang="de-DE" dirty="0"/>
                        <a:t>Personen, die …</a:t>
                      </a:r>
                    </a:p>
                  </a:txBody>
                  <a:tcPr>
                    <a:solidFill>
                      <a:srgbClr val="83B2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Resultierende Bedingungen für die Website</a:t>
                      </a:r>
                    </a:p>
                  </a:txBody>
                  <a:tcPr>
                    <a:solidFill>
                      <a:srgbClr val="83B2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69173"/>
                  </a:ext>
                </a:extLst>
              </a:tr>
              <a:tr h="557175">
                <a:tc>
                  <a:txBody>
                    <a:bodyPr/>
                    <a:lstStyle/>
                    <a:p>
                      <a:r>
                        <a:rPr lang="de-DE" dirty="0"/>
                        <a:t>Tiere adoptieren möchten 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Übersicht über alle Tiere, die aktuell in der Tierheimat leben </a:t>
                      </a:r>
                    </a:p>
                    <a:p>
                      <a:r>
                        <a:rPr lang="de-DE" dirty="0"/>
                        <a:t>Informationen zum Vermittlungsablauf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29488"/>
                  </a:ext>
                </a:extLst>
              </a:tr>
              <a:tr h="557175">
                <a:tc>
                  <a:txBody>
                    <a:bodyPr/>
                    <a:lstStyle/>
                    <a:p>
                      <a:r>
                        <a:rPr lang="de-DE" dirty="0"/>
                        <a:t>ihre Tiere abgeben wollen </a:t>
                      </a:r>
                    </a:p>
                  </a:txBody>
                  <a:tcPr>
                    <a:solidFill>
                      <a:srgbClr val="BAD4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Informationen zur Abgabe von Tieren </a:t>
                      </a:r>
                    </a:p>
                  </a:txBody>
                  <a:tcPr>
                    <a:solidFill>
                      <a:srgbClr val="BAD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713232"/>
                  </a:ext>
                </a:extLst>
              </a:tr>
              <a:tr h="557175">
                <a:tc>
                  <a:txBody>
                    <a:bodyPr/>
                    <a:lstStyle/>
                    <a:p>
                      <a:r>
                        <a:rPr lang="de-DE" dirty="0"/>
                        <a:t>Helfen möchten 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Informationen darüber, wie geholfen werden kann</a:t>
                      </a:r>
                    </a:p>
                    <a:p>
                      <a:r>
                        <a:rPr lang="de-DE" dirty="0"/>
                        <a:t>Formular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39087"/>
                  </a:ext>
                </a:extLst>
              </a:tr>
              <a:tr h="757896">
                <a:tc>
                  <a:txBody>
                    <a:bodyPr/>
                    <a:lstStyle/>
                    <a:p>
                      <a:r>
                        <a:rPr lang="de-DE" dirty="0"/>
                        <a:t>Spenden möchten </a:t>
                      </a:r>
                    </a:p>
                  </a:txBody>
                  <a:tcPr>
                    <a:solidFill>
                      <a:srgbClr val="BAD4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Informationen darüber, was gespendet werden kann </a:t>
                      </a:r>
                    </a:p>
                    <a:p>
                      <a:r>
                        <a:rPr lang="de-DE" dirty="0"/>
                        <a:t>Angabe eines Spendenkontos </a:t>
                      </a:r>
                    </a:p>
                  </a:txBody>
                  <a:tcPr>
                    <a:solidFill>
                      <a:srgbClr val="BAD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31473"/>
                  </a:ext>
                </a:extLst>
              </a:tr>
              <a:tr h="557175">
                <a:tc>
                  <a:txBody>
                    <a:bodyPr/>
                    <a:lstStyle/>
                    <a:p>
                      <a:r>
                        <a:rPr lang="de-DE" dirty="0"/>
                        <a:t>Ihr Tier vermisst / gefunden melden wollen 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Informationen über vermisste / gefundene Tiere</a:t>
                      </a:r>
                    </a:p>
                    <a:p>
                      <a:r>
                        <a:rPr lang="de-DE" dirty="0"/>
                        <a:t>Formular zum vermisst / gefunden melden</a:t>
                      </a:r>
                    </a:p>
                  </a:txBody>
                  <a:tcPr>
                    <a:solidFill>
                      <a:srgbClr val="D2EA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1061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C0982B1-8694-CBF3-032D-A43EBE473E12}"/>
              </a:ext>
            </a:extLst>
          </p:cNvPr>
          <p:cNvSpPr/>
          <p:nvPr/>
        </p:nvSpPr>
        <p:spPr>
          <a:xfrm>
            <a:off x="5179895" y="2564466"/>
            <a:ext cx="379829" cy="362113"/>
          </a:xfrm>
          <a:prstGeom prst="rightArrow">
            <a:avLst/>
          </a:prstGeom>
          <a:solidFill>
            <a:srgbClr val="83B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C0E93D3-7A95-7C23-F9F7-2073CC779915}"/>
              </a:ext>
            </a:extLst>
          </p:cNvPr>
          <p:cNvSpPr/>
          <p:nvPr/>
        </p:nvSpPr>
        <p:spPr>
          <a:xfrm>
            <a:off x="5179897" y="3159570"/>
            <a:ext cx="379829" cy="362113"/>
          </a:xfrm>
          <a:prstGeom prst="rightArrow">
            <a:avLst/>
          </a:prstGeom>
          <a:solidFill>
            <a:srgbClr val="83B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B377B12-4466-9D42-A5DC-1F480F3610FC}"/>
              </a:ext>
            </a:extLst>
          </p:cNvPr>
          <p:cNvSpPr/>
          <p:nvPr/>
        </p:nvSpPr>
        <p:spPr>
          <a:xfrm>
            <a:off x="5179895" y="3754674"/>
            <a:ext cx="379829" cy="362113"/>
          </a:xfrm>
          <a:prstGeom prst="rightArrow">
            <a:avLst/>
          </a:prstGeom>
          <a:solidFill>
            <a:srgbClr val="83B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278845B-999D-57D6-C355-EC8D3500087B}"/>
              </a:ext>
            </a:extLst>
          </p:cNvPr>
          <p:cNvSpPr/>
          <p:nvPr/>
        </p:nvSpPr>
        <p:spPr>
          <a:xfrm>
            <a:off x="5179894" y="4485153"/>
            <a:ext cx="379829" cy="362113"/>
          </a:xfrm>
          <a:prstGeom prst="rightArrow">
            <a:avLst/>
          </a:prstGeom>
          <a:solidFill>
            <a:srgbClr val="83B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319DDF7B-E9F6-E972-9BD7-D948F0197170}"/>
              </a:ext>
            </a:extLst>
          </p:cNvPr>
          <p:cNvSpPr/>
          <p:nvPr/>
        </p:nvSpPr>
        <p:spPr>
          <a:xfrm>
            <a:off x="5179893" y="5080257"/>
            <a:ext cx="379829" cy="362113"/>
          </a:xfrm>
          <a:prstGeom prst="rightArrow">
            <a:avLst/>
          </a:prstGeom>
          <a:solidFill>
            <a:srgbClr val="83B2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6" y="316412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723090"/>
              </p:ext>
            </p:extLst>
          </p:nvPr>
        </p:nvGraphicFramePr>
        <p:xfrm>
          <a:off x="426329" y="1444171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E9A050F-B29A-997B-04AA-072A0E80A195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323154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1478</Words>
  <Application>Microsoft Office PowerPoint</Application>
  <PresentationFormat>Breitbild</PresentationFormat>
  <Paragraphs>226</Paragraphs>
  <Slides>19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PowerPoint-Präsentation</vt:lpstr>
      <vt:lpstr>1. Planung und Analyse – Ist-Stand </vt:lpstr>
      <vt:lpstr>1. Zielsetzung</vt:lpstr>
      <vt:lpstr>1. Planung und Analyse – Zielgruppenanalyse </vt:lpstr>
      <vt:lpstr>2. Entwurf – Struktur</vt:lpstr>
      <vt:lpstr>2. Entwurf</vt:lpstr>
      <vt:lpstr>2. Entwurf – Layout Bildschirmansicht </vt:lpstr>
      <vt:lpstr>2. Entwurf – Layout Handyansicht </vt:lpstr>
      <vt:lpstr>2. Entwurf – Abschluss</vt:lpstr>
      <vt:lpstr>3. Implementierung </vt:lpstr>
      <vt:lpstr>3. Aufgabenteilung </vt:lpstr>
      <vt:lpstr>4. Live Vorstellung unserer Website </vt:lpstr>
      <vt:lpstr>6. Befragung zur Website</vt:lpstr>
      <vt:lpstr>6. Erreichung unserer Zielsetzung</vt:lpstr>
      <vt:lpstr>6. 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52</cp:revision>
  <dcterms:created xsi:type="dcterms:W3CDTF">2024-07-01T07:02:12Z</dcterms:created>
  <dcterms:modified xsi:type="dcterms:W3CDTF">2024-07-07T12:35:46Z</dcterms:modified>
</cp:coreProperties>
</file>